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60" r:id="rId7"/>
    <p:sldId id="259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05613" cy="99393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183C7F8-EFA5-45F1-A846-BCC342DC10E6}" type="datetime1">
              <a:rPr lang="nl-NL" sz="1200" b="0" strike="noStrike" spc="-1">
                <a:solidFill>
                  <a:srgbClr val="8B8B8B"/>
                </a:solidFill>
                <a:latin typeface="Calibri"/>
              </a:rPr>
              <a:t>2-6-2020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E9FED0A-DCDD-4939-BCAD-4722733BE444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nl-NL" sz="60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2E7D9E9-4C57-4004-92B8-4EAD09950DDE}" type="datetime1">
              <a:rPr lang="nl-NL" sz="1200" b="0" strike="noStrike" spc="-1">
                <a:solidFill>
                  <a:srgbClr val="8B8B8B"/>
                </a:solidFill>
                <a:latin typeface="Calibri"/>
              </a:rPr>
              <a:t>2-6-2020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684C837-0924-4A93-9FFA-86D75D3DD5D3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Klikken om de tekststijl van het model te bewerken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Tweede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Derde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Vijfde niveau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5A3710A-B073-426F-A4D3-1D09421130C9}" type="datetime1">
              <a:rPr lang="nl-NL" sz="1200" b="0" strike="noStrike" spc="-1">
                <a:solidFill>
                  <a:srgbClr val="8B8B8B"/>
                </a:solidFill>
                <a:latin typeface="Calibri"/>
              </a:rPr>
              <a:t>2-6-2020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4012A24-1358-4B5F-A151-543736E69145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31EA5E4-3E69-454A-A8B2-7251EAEAB9B5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25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1812600" y="2824920"/>
            <a:ext cx="94212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4000" b="0" strike="noStrike" spc="-1">
                <a:solidFill>
                  <a:srgbClr val="000000"/>
                </a:solidFill>
                <a:latin typeface="Calibri"/>
              </a:rPr>
              <a:t>Presentatie MOY – Dorpsondersteuner</a:t>
            </a:r>
            <a:endParaRPr lang="nl-NL" sz="4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4000" b="0" strike="noStrike" spc="-1">
                <a:solidFill>
                  <a:srgbClr val="000000"/>
                </a:solidFill>
                <a:latin typeface="Calibri"/>
              </a:rPr>
              <a:t>                      10 Juni 2020</a:t>
            </a:r>
            <a:endParaRPr lang="nl-NL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000" b="0" strike="noStrike" spc="-1">
                <a:solidFill>
                  <a:srgbClr val="000000"/>
                </a:solidFill>
                <a:latin typeface="Calibri"/>
              </a:rPr>
              <a:t>									Persoonlijk</a:t>
            </a:r>
          </a:p>
        </p:txBody>
      </p:sp>
      <p:sp>
        <p:nvSpPr>
          <p:cNvPr id="17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Gezinsleven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Studie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Loopbaan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Vrijwilligerswerk</a:t>
            </a:r>
          </a:p>
        </p:txBody>
      </p:sp>
      <p:sp>
        <p:nvSpPr>
          <p:cNvPr id="173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74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C6CEE11-208F-458D-A06B-148A8AFDD7BE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10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75" name="Afbeelding 174"/>
          <p:cNvPicPr/>
          <p:nvPr/>
        </p:nvPicPr>
        <p:blipFill>
          <a:blip r:embed="rId2"/>
          <a:stretch/>
        </p:blipFill>
        <p:spPr>
          <a:xfrm>
            <a:off x="5836680" y="1905840"/>
            <a:ext cx="5867640" cy="4403520"/>
          </a:xfrm>
          <a:prstGeom prst="rect">
            <a:avLst/>
          </a:prstGeom>
          <a:ln>
            <a:noFill/>
          </a:ln>
        </p:spPr>
      </p:pic>
      <p:pic>
        <p:nvPicPr>
          <p:cNvPr id="176" name="Afbeelding 5" descr="Afbeelding met voedsel&#10;&#10;Automatisch gegenereerde beschrijving"/>
          <p:cNvPicPr/>
          <p:nvPr/>
        </p:nvPicPr>
        <p:blipFill>
          <a:blip r:embed="rId3">
            <a:alphaModFix amt="50000"/>
          </a:blip>
          <a:srcRect t="14426" b="12759"/>
          <a:stretch/>
        </p:blipFill>
        <p:spPr>
          <a:xfrm>
            <a:off x="9449280" y="36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			Nieuwe functie</a:t>
            </a:r>
          </a:p>
        </p:txBody>
      </p:sp>
      <p:sp>
        <p:nvSpPr>
          <p:cNvPr id="178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957B161-7495-427A-A1EF-888CEAF9F486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11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80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9280" y="360"/>
            <a:ext cx="2742840" cy="1542600"/>
          </a:xfrm>
          <a:prstGeom prst="rect">
            <a:avLst/>
          </a:prstGeom>
          <a:ln>
            <a:noFill/>
          </a:ln>
        </p:spPr>
      </p:pic>
      <p:pic>
        <p:nvPicPr>
          <p:cNvPr id="181" name="Afbeelding 180"/>
          <p:cNvPicPr/>
          <p:nvPr/>
        </p:nvPicPr>
        <p:blipFill>
          <a:blip r:embed="rId3"/>
          <a:srcRect r="6" b="48958"/>
          <a:stretch/>
        </p:blipFill>
        <p:spPr>
          <a:xfrm>
            <a:off x="2468880" y="1576440"/>
            <a:ext cx="6618960" cy="478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	           		Stappen</a:t>
            </a:r>
          </a:p>
        </p:txBody>
      </p:sp>
      <p:sp>
        <p:nvSpPr>
          <p:cNvPr id="183" name="TextShape 2"/>
          <p:cNvSpPr txBox="1"/>
          <p:nvPr/>
        </p:nvSpPr>
        <p:spPr>
          <a:xfrm>
            <a:off x="838080" y="16459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Sociale kaart in beeld brengen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Bekend en vertrouwd raken in het dorp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Presenteren in Ysselsteyn en daarbuiten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Individuele gesprekken voeren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Inloopmomenten plannen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Kennis verwerven m.b.t. onderwerpen die aandacht vragen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Professionals ontmoeten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Netwerk bouwen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Projecten initiëren vanuit behoefte</a:t>
            </a:r>
          </a:p>
        </p:txBody>
      </p:sp>
      <p:sp>
        <p:nvSpPr>
          <p:cNvPr id="184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85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2F2CAB3-A072-4DAB-A68B-3D4387504529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12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86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9280" y="36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838080" y="2933205"/>
            <a:ext cx="10515240" cy="1377537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					</a:t>
            </a:r>
          </a:p>
          <a:p>
            <a:pPr>
              <a:lnSpc>
                <a:spcPct val="90000"/>
              </a:lnSpc>
            </a:pPr>
            <a:r>
              <a:rPr lang="nl-NL" sz="4000" spc="-1" dirty="0">
                <a:solidFill>
                  <a:srgbClr val="000000"/>
                </a:solidFill>
                <a:latin typeface="Calibri"/>
              </a:rPr>
              <a:t>            </a:t>
            </a: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Bedankt voor uw aandacht!</a:t>
            </a:r>
          </a:p>
        </p:txBody>
      </p:sp>
      <p:sp>
        <p:nvSpPr>
          <p:cNvPr id="188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BA30F9B-DF06-4279-8102-7D7F3FDBB505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13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5" name="Afbeelding 5" descr="Afbeelding met voedsel&#10;&#10;Automatisch gegenereerde beschrijving">
            <a:extLst>
              <a:ext uri="{FF2B5EF4-FFF2-40B4-BE49-F238E27FC236}">
                <a16:creationId xmlns:a16="http://schemas.microsoft.com/office/drawing/2014/main" id="{BAB6E074-6916-488E-835A-FBECD5AF422D}"/>
              </a:ext>
            </a:extLst>
          </p:cNvPr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9280" y="36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33946B5-D740-4EAC-8357-0BB97E1EBB4F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2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29" name="Afbeelding 4"/>
          <p:cNvPicPr/>
          <p:nvPr/>
        </p:nvPicPr>
        <p:blipFill>
          <a:blip r:embed="rId2"/>
          <a:stretch/>
        </p:blipFill>
        <p:spPr>
          <a:xfrm>
            <a:off x="8203680" y="4012920"/>
            <a:ext cx="3806280" cy="2629440"/>
          </a:xfrm>
          <a:prstGeom prst="rect">
            <a:avLst/>
          </a:prstGeom>
          <a:ln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4203720" y="317160"/>
            <a:ext cx="2755440" cy="97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4000" b="1" strike="noStrike" spc="-1">
                <a:solidFill>
                  <a:srgbClr val="000000"/>
                </a:solidFill>
                <a:latin typeface="Calibri"/>
              </a:rPr>
              <a:t>Persoonlijk</a:t>
            </a:r>
            <a:endParaRPr lang="nl-NL" sz="4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4000" b="0" strike="noStrike" spc="-1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444600" y="1117440"/>
            <a:ext cx="7708680" cy="4830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Leeftijd 66 jaar</a:t>
            </a: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Van </a:t>
            </a:r>
            <a:r>
              <a:rPr lang="nl-NL" sz="2800" b="0" strike="noStrike" spc="-1" dirty="0" err="1">
                <a:solidFill>
                  <a:srgbClr val="000000"/>
                </a:solidFill>
                <a:latin typeface="Calibri"/>
              </a:rPr>
              <a:t>Beurdenweg</a:t>
            </a: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1</a:t>
            </a: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Gehuwd met Ans Jansen ( van de kapper)</a:t>
            </a: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3 Kinderen en 3 kleinkinderen</a:t>
            </a: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Gepensioneerd sinds 1-1-2019</a:t>
            </a: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Werkzaam geweest als: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              Marketing &amp; Sales Manager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              Algemeen manager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              New Business Manager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              Internationale functie.</a:t>
            </a:r>
            <a:endParaRPr lang="nl-NL" sz="2800" b="0" strike="noStrike" spc="-1" dirty="0"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Voorzitter MOY</a:t>
            </a:r>
            <a:endParaRPr lang="nl-NL" sz="2800" b="0" strike="noStrike" spc="-1" dirty="0">
              <a:latin typeface="Arial"/>
            </a:endParaRPr>
          </a:p>
        </p:txBody>
      </p:sp>
      <p:pic>
        <p:nvPicPr>
          <p:cNvPr id="132" name="Afbeelding 7" descr="Afbeelding met voedsel&#10;&#10;Automatisch gegenereerde beschrijving"/>
          <p:cNvPicPr/>
          <p:nvPr/>
        </p:nvPicPr>
        <p:blipFill>
          <a:blip r:embed="rId3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00644" y="1259280"/>
            <a:ext cx="11491116" cy="4338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2400" b="1" strike="noStrike" spc="-1" dirty="0">
                <a:solidFill>
                  <a:srgbClr val="000000"/>
                </a:solidFill>
                <a:latin typeface="Calibri"/>
              </a:rPr>
              <a:t>              </a:t>
            </a:r>
            <a:r>
              <a:rPr lang="nl-NL" sz="4000" b="1" strike="noStrike" spc="-1" dirty="0">
                <a:solidFill>
                  <a:srgbClr val="000000"/>
                </a:solidFill>
                <a:latin typeface="Calibri"/>
              </a:rPr>
              <a:t>Maatschappelijke ondersteuning</a:t>
            </a:r>
            <a:endParaRPr lang="nl-NL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40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1" strike="noStrike" spc="-1" dirty="0">
                <a:solidFill>
                  <a:srgbClr val="000000"/>
                </a:solidFill>
                <a:latin typeface="Calibri"/>
              </a:rPr>
              <a:t>Overheid; Af van top-down mechanismen in de zorg.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1" strike="noStrike" spc="-1" dirty="0">
                <a:solidFill>
                  <a:srgbClr val="000000"/>
                </a:solidFill>
                <a:latin typeface="Calibri"/>
              </a:rPr>
              <a:t>Gemeente; Collegeprogramma “een gezonde toekomst voor Venray”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NL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nl-NL" sz="2800" b="1" strike="noStrike" spc="-1" dirty="0">
                <a:solidFill>
                  <a:srgbClr val="000000"/>
                </a:solidFill>
                <a:latin typeface="Calibri"/>
              </a:rPr>
              <a:t>Ysselsteyn; Sociaal leefklimaat </a:t>
            </a:r>
            <a:r>
              <a:rPr lang="nl-NL" sz="2800" b="1" spc="-1" dirty="0">
                <a:solidFill>
                  <a:srgbClr val="000000"/>
                </a:solidFill>
                <a:latin typeface="Calibri"/>
              </a:rPr>
              <a:t>behouden en verbeteren</a:t>
            </a: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NL" sz="2800" b="0" strike="noStrike" spc="-1" dirty="0">
              <a:latin typeface="Arial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113D109-5024-415C-BCB5-1679BA669479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3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36" name="Afbeelding 4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-2235240" y="365040"/>
            <a:ext cx="135885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000" b="1" strike="noStrike" spc="-1" dirty="0">
                <a:solidFill>
                  <a:srgbClr val="000000"/>
                </a:solidFill>
                <a:latin typeface="Calibri Light"/>
              </a:rPr>
              <a:t>                                            </a:t>
            </a:r>
            <a:r>
              <a:rPr lang="nl-NL" sz="4000" b="1" strike="noStrike" spc="-1" dirty="0">
                <a:solidFill>
                  <a:srgbClr val="000000"/>
                </a:solidFill>
                <a:latin typeface="Calibri"/>
              </a:rPr>
              <a:t>Huidige aanbod in Ysselsteyn</a:t>
            </a: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1159200" y="174852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 lnSpcReduction="2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000" b="0" strike="noStrike" spc="-1" dirty="0">
                <a:solidFill>
                  <a:srgbClr val="000000"/>
                </a:solidFill>
                <a:latin typeface="Calibri"/>
              </a:rPr>
              <a:t>                    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4000" b="0" strike="noStrike" spc="-1" dirty="0">
                <a:solidFill>
                  <a:srgbClr val="000000"/>
                </a:solidFill>
                <a:latin typeface="Calibri"/>
              </a:rPr>
              <a:t>    Momenteel al een sterk sociaal en professioneel structuur aanwezig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40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nl-NL" sz="1400" b="0" strike="noStrike" spc="-1" dirty="0">
                <a:solidFill>
                  <a:srgbClr val="000000"/>
                </a:solidFill>
                <a:latin typeface="Calibri"/>
              </a:rPr>
              <a:t>               				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2326746" y="4578300"/>
            <a:ext cx="2980440" cy="14767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FFFFFF"/>
                </a:solidFill>
                <a:latin typeface="Calibri"/>
              </a:rPr>
              <a:t>Sociale aanbod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6658479" y="4578300"/>
            <a:ext cx="3206775" cy="1565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800" b="0" strike="noStrike" spc="-1" dirty="0">
                <a:solidFill>
                  <a:srgbClr val="FFFFFF"/>
                </a:solidFill>
                <a:latin typeface="Calibri"/>
              </a:rPr>
              <a:t>Professionele aanbod</a:t>
            </a:r>
            <a:endParaRPr lang="nl-NL" sz="1800" b="0" strike="noStrike" spc="-1" dirty="0">
              <a:latin typeface="Arial"/>
            </a:endParaRPr>
          </a:p>
        </p:txBody>
      </p:sp>
      <p:sp>
        <p:nvSpPr>
          <p:cNvPr id="147" name="TextShape 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48" name="TextShape 6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1711B7C-D0C8-42A5-AC70-DB1520D815B7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4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49" name="Afbeelding 10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219320" y="6811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                 </a:t>
            </a:r>
            <a:r>
              <a:rPr lang="nl-NL" sz="4000" b="1" strike="noStrike" spc="-1" dirty="0">
                <a:solidFill>
                  <a:srgbClr val="000000"/>
                </a:solidFill>
                <a:latin typeface="Calibri"/>
              </a:rPr>
              <a:t>	Positie MOY</a:t>
            </a:r>
            <a:endParaRPr lang="nl-NL" sz="4000" b="0" strike="noStrike" spc="-1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237506" y="1793012"/>
            <a:ext cx="12232817" cy="456350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spc="-1" dirty="0">
                <a:solidFill>
                  <a:srgbClr val="000000"/>
                </a:solidFill>
                <a:latin typeface="Calibri"/>
              </a:rPr>
              <a:t> Medewerker besluit dorpsforum 2018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onder de naam: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           </a:t>
            </a:r>
            <a:r>
              <a:rPr lang="nl-NL" sz="2800" b="0" strike="noStrike" spc="-1" dirty="0">
                <a:solidFill>
                  <a:srgbClr val="FF0000"/>
                </a:solidFill>
                <a:latin typeface="Calibri"/>
              </a:rPr>
              <a:t>Maatschappelijke Ondersteuning Ysselsteyn (MOY)</a:t>
            </a: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800" b="0" strike="noStrike" spc="-1" dirty="0">
                <a:solidFill>
                  <a:srgbClr val="FF0000"/>
                </a:solidFill>
                <a:latin typeface="Calibri"/>
              </a:rPr>
              <a:t>     </a:t>
            </a: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2800" spc="-1" dirty="0">
                <a:solidFill>
                  <a:srgbClr val="000000"/>
                </a:solidFill>
                <a:latin typeface="Calibri"/>
              </a:rPr>
              <a:t>Transformatie van werkgroep naar klankbordgroep</a:t>
            </a: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961160" y="324432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41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F07AAFD-BA86-4EC3-87BF-1783A17D8847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5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42" name="Afbeelding 8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DDCA3D0-37BB-4DF6-9C2E-20A20922CE70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6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157" name="TextShape 3"/>
          <p:cNvSpPr txBox="1"/>
          <p:nvPr/>
        </p:nvSpPr>
        <p:spPr>
          <a:xfrm>
            <a:off x="823320" y="17373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Sociaal klimaat voor hulpbehoefte in Ysselsteyn zo optimaal mogelijk   te maken, en te behouden voor jong en oud.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Ondersteuning en advisering van dorpsondersteuner die mensen met hulpvragen kan verbinden met de professionele ondersteuning en het aanbod van vrijwilligers.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Wij zien MOY niet los van het sociale en professionele netwerk dat al in Ysselsteyn aanwezig is.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MOY heeft de ambitie daar iets aan toe te voegen.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MOY wil niet op de stoel gaan zitten van het sociale en professionele netwerk, maar mogelijk mee samenwerken</a:t>
            </a:r>
          </a:p>
        </p:txBody>
      </p:sp>
      <p:pic>
        <p:nvPicPr>
          <p:cNvPr id="158" name="Afbeelding 7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  <p:sp>
        <p:nvSpPr>
          <p:cNvPr id="159" name="CustomShape 4"/>
          <p:cNvSpPr/>
          <p:nvPr/>
        </p:nvSpPr>
        <p:spPr>
          <a:xfrm>
            <a:off x="2235240" y="681120"/>
            <a:ext cx="62863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4000" b="1" strike="noStrike" spc="-1">
                <a:solidFill>
                  <a:srgbClr val="000000"/>
                </a:solidFill>
                <a:latin typeface="Calibri"/>
              </a:rPr>
              <a:t>                 Doelstelling MOY  </a:t>
            </a:r>
            <a:endParaRPr lang="nl-NL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000" b="1" strike="noStrike" spc="-1">
                <a:solidFill>
                  <a:srgbClr val="000000"/>
                </a:solidFill>
                <a:latin typeface="Calibri Light"/>
              </a:rPr>
              <a:t>               </a:t>
            </a:r>
            <a:r>
              <a:rPr lang="nl-NL" sz="4000" b="1" strike="noStrike" spc="-1">
                <a:solidFill>
                  <a:srgbClr val="000000"/>
                </a:solidFill>
                <a:latin typeface="Calibri"/>
              </a:rPr>
              <a:t>Plan van aanpak en tijdslijn</a:t>
            </a:r>
            <a:endParaRPr lang="nl-NL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206360" y="1258784"/>
            <a:ext cx="10515240" cy="5097736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Ponsoren, Rabobank, </a:t>
            </a:r>
            <a:r>
              <a:rPr lang="nl-NL" sz="2800" b="0" strike="noStrike" spc="-1" dirty="0" err="1">
                <a:solidFill>
                  <a:srgbClr val="000000"/>
                </a:solidFill>
                <a:latin typeface="Calibri"/>
              </a:rPr>
              <a:t>Zorghuus</a:t>
            </a: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en Gemeente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Nov. 2019 Gemeente Venray subsidie goedgekeurd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Dec. 2019 gestart met uitbreiding werkgroep (4 pers.) naar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    klankbordgroep (8 pers.)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Dec. 2019 vacature voor dorpsondersteuner in YNB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Jan. Feb. sollicitatiegesprekken gevoerd.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M.i.v. 1 juni dorpsondersteuner aangesteld voor periode van 3 jaar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Na 3 jaar (2023) stopt subsidie gemeente Venray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 Na deze periode, uitgaande van een continuering van deze functie zal een andere financiering gezocht moeten worden (dorpscoöperatie)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53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C5B78AF-1555-4F84-B8EC-B54315B3D488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54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838080" y="365040"/>
            <a:ext cx="10515240" cy="739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3500" lnSpcReduction="10000"/>
          </a:bodyPr>
          <a:lstStyle/>
          <a:p>
            <a:pPr>
              <a:lnSpc>
                <a:spcPct val="90000"/>
              </a:lnSpc>
            </a:pPr>
            <a:r>
              <a:rPr lang="nl-NL" sz="4400" b="1" strike="noStrike" spc="-1">
                <a:solidFill>
                  <a:srgbClr val="000000"/>
                </a:solidFill>
                <a:latin typeface="Calibri Light"/>
              </a:rPr>
              <a:t>                           </a:t>
            </a:r>
            <a:br/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19BA885-1BA8-4CA4-B116-C4AEA7B22648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8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63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  <p:sp>
        <p:nvSpPr>
          <p:cNvPr id="164" name="TextShape 4"/>
          <p:cNvSpPr txBox="1"/>
          <p:nvPr/>
        </p:nvSpPr>
        <p:spPr>
          <a:xfrm>
            <a:off x="1987200" y="1825560"/>
            <a:ext cx="936648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      Dorpsondersteuner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      Klankbordgroep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     Werkgroepen</a:t>
            </a:r>
          </a:p>
        </p:txBody>
      </p:sp>
      <p:sp>
        <p:nvSpPr>
          <p:cNvPr id="165" name="TextShape 5"/>
          <p:cNvSpPr txBox="1"/>
          <p:nvPr/>
        </p:nvSpPr>
        <p:spPr>
          <a:xfrm>
            <a:off x="838440" y="3654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000" b="1" strike="noStrike" spc="-1">
                <a:solidFill>
                  <a:srgbClr val="000000"/>
                </a:solidFill>
                <a:latin typeface="Calibri Light"/>
              </a:rPr>
              <a:t>                     			</a:t>
            </a:r>
            <a:r>
              <a:rPr lang="nl-NL" sz="4000" b="1" strike="noStrike" spc="-1">
                <a:solidFill>
                  <a:srgbClr val="000000"/>
                </a:solidFill>
                <a:latin typeface="Calibri"/>
              </a:rPr>
              <a:t>Organisatie</a:t>
            </a:r>
            <a:endParaRPr lang="nl-NL" sz="4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000" b="1" strike="noStrike" spc="-1">
                <a:solidFill>
                  <a:srgbClr val="000000"/>
                </a:solidFill>
                <a:latin typeface="Calibri Light"/>
              </a:rPr>
              <a:t>                     </a:t>
            </a:r>
            <a:r>
              <a:rPr lang="nl-NL" sz="4000" b="1" strike="noStrike" spc="-1">
                <a:solidFill>
                  <a:srgbClr val="000000"/>
                </a:solidFill>
                <a:latin typeface="Calibri"/>
              </a:rPr>
              <a:t>Werkgroepen binnen MOY</a:t>
            </a:r>
            <a:endParaRPr lang="nl-NL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Dagelijks bestuur: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   Lilian Keijzer en Huub Hendrix ( voorzitter )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PR / Communicatie: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   Rob Janssen, Leo Philipsen en Carla Bouwman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Intervisie: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   Lilian Keijzer en Sjouke Smolders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Zorgadvisering: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000" b="1" strike="noStrike" spc="-1" dirty="0">
                <a:solidFill>
                  <a:srgbClr val="000000"/>
                </a:solidFill>
                <a:latin typeface="Calibri"/>
              </a:rPr>
              <a:t>                                           Carla van Deelen  en Annemarie Koonings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Ysselsteyn Juni 2020</a:t>
            </a:r>
            <a:endParaRPr lang="nl-NL" sz="1200" b="0" strike="noStrike" spc="-1">
              <a:latin typeface="Times New Roman"/>
            </a:endParaRPr>
          </a:p>
        </p:txBody>
      </p:sp>
      <p:sp>
        <p:nvSpPr>
          <p:cNvPr id="169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E65C42A-0CBD-419E-9B8F-D1E9C1DE97D2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9</a:t>
            </a:fld>
            <a:endParaRPr lang="nl-NL" sz="1200" b="0" strike="noStrike" spc="-1">
              <a:latin typeface="Times New Roman"/>
            </a:endParaRPr>
          </a:p>
        </p:txBody>
      </p:sp>
      <p:pic>
        <p:nvPicPr>
          <p:cNvPr id="170" name="Afbeelding 5" descr="Afbeelding met voedsel&#10;&#10;Automatisch gegenereerde beschrijving"/>
          <p:cNvPicPr/>
          <p:nvPr/>
        </p:nvPicPr>
        <p:blipFill>
          <a:blip r:embed="rId2">
            <a:alphaModFix amt="50000"/>
          </a:blip>
          <a:srcRect t="14426" b="12759"/>
          <a:stretch/>
        </p:blipFill>
        <p:spPr>
          <a:xfrm>
            <a:off x="9448920" y="0"/>
            <a:ext cx="2742840" cy="154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479</Words>
  <Application>Microsoft Office PowerPoint</Application>
  <PresentationFormat>Breedbeeld</PresentationFormat>
  <Paragraphs>128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Maatschappelijk Ondernemen Ysselsteyn (MOY)</dc:title>
  <dc:subject/>
  <dc:creator>h.hendrix@home.nl</dc:creator>
  <dc:description/>
  <cp:lastModifiedBy>h.hendrix@home.nl</cp:lastModifiedBy>
  <cp:revision>24</cp:revision>
  <cp:lastPrinted>2020-06-02T09:20:56Z</cp:lastPrinted>
  <dcterms:created xsi:type="dcterms:W3CDTF">2020-05-25T12:40:20Z</dcterms:created>
  <dcterms:modified xsi:type="dcterms:W3CDTF">2020-06-02T14:27:26Z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Breedbeeld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